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2264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7" Type="http://schemas.openxmlformats.org/officeDocument/2006/relationships/slide" Target="slides/slide6.xml"/><Relationship Id="rId20" Type="http://schemas.openxmlformats.org/officeDocument/2006/relationships/tableStyles" Target="tableStyles.xml"/><Relationship Id="rId1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4.xml"/><Relationship Id="rId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5F326-FF8D-432A-ACAC-861897E0F27B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0E99A-DA11-4592-BD65-4B5EFD22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F6A62-EE74-43D5-ABB3-5726C7F01D00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2202F-A183-4D78-8164-69131A2F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6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2"/>
          <a:stretch/>
        </p:blipFill>
        <p:spPr>
          <a:xfrm>
            <a:off x="0" y="3301811"/>
            <a:ext cx="12192000" cy="341966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563526" y="184234"/>
            <a:ext cx="11202659" cy="713095"/>
            <a:chOff x="563526" y="184234"/>
            <a:chExt cx="11202659" cy="71309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26" y="184234"/>
              <a:ext cx="1509823" cy="6807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631" y="341088"/>
              <a:ext cx="2009554" cy="4401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241" y="275716"/>
              <a:ext cx="1136886" cy="621613"/>
            </a:xfrm>
            <a:prstGeom prst="rect">
              <a:avLst/>
            </a:prstGeom>
          </p:spPr>
        </p:pic>
        <p:pic>
          <p:nvPicPr>
            <p:cNvPr id="13" name="Picture 12" descr="IGESLOGO"/>
            <p:cNvPicPr/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776" y="275717"/>
              <a:ext cx="1031364" cy="5892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E48A87B1-F98A-4214-9ABF-5791D0B86D76}" type="datetimeFigureOut">
              <a:rPr lang="en-US" smtClean="0"/>
              <a:pPr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5FDEA4-E871-413D-A5A7-CD6F5EE144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0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5748273"/>
            <a:ext cx="12192000" cy="1216154"/>
            <a:chOff x="0" y="0"/>
            <a:chExt cx="12163246" cy="12161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0" y="0"/>
              <a:ext cx="6081623" cy="12161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6081623" y="0"/>
              <a:ext cx="6081623" cy="12161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87B1-F98A-4214-9ABF-5791D0B86D76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DEA4-E871-413D-A5A7-CD6F5EE1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87B1-F98A-4214-9ABF-5791D0B86D76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DEA4-E871-413D-A5A7-CD6F5EE144A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-3086100" y="3086100"/>
            <a:ext cx="6858000" cy="685800"/>
            <a:chOff x="0" y="0"/>
            <a:chExt cx="12163246" cy="12161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0" y="0"/>
              <a:ext cx="6081623" cy="12161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6081623" y="0"/>
              <a:ext cx="6081623" cy="1216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08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63526" y="184234"/>
            <a:ext cx="11202659" cy="713095"/>
            <a:chOff x="563526" y="184234"/>
            <a:chExt cx="11202659" cy="71309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26" y="184234"/>
              <a:ext cx="1509823" cy="6807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631" y="341088"/>
              <a:ext cx="2009554" cy="4401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241" y="275716"/>
              <a:ext cx="1136886" cy="621613"/>
            </a:xfrm>
            <a:prstGeom prst="rect">
              <a:avLst/>
            </a:prstGeom>
          </p:spPr>
        </p:pic>
        <p:pic>
          <p:nvPicPr>
            <p:cNvPr id="12" name="Picture 11" descr="IGESLOGO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776" y="275717"/>
              <a:ext cx="1031364" cy="5892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0396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8A87B1-F98A-4214-9ABF-5791D0B86D76}" type="datetimeFigureOut">
              <a:rPr lang="en-US" smtClean="0"/>
              <a:pPr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5FDEA4-E871-413D-A5A7-CD6F5EE144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9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8A87B1-F98A-4214-9ABF-5791D0B86D76}" type="datetimeFigureOut">
              <a:rPr lang="en-US" smtClean="0"/>
              <a:pPr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5FDEA4-E871-413D-A5A7-CD6F5EE144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1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641846"/>
            <a:ext cx="12192000" cy="1216154"/>
            <a:chOff x="0" y="0"/>
            <a:chExt cx="12163246" cy="1216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0" y="0"/>
              <a:ext cx="6081623" cy="12161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6081623" y="0"/>
              <a:ext cx="6081623" cy="12161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8A87B1-F98A-4214-9ABF-5791D0B86D76}" type="datetimeFigureOut">
              <a:rPr lang="en-US" smtClean="0"/>
              <a:pPr/>
              <a:t>12/6/16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DEA4-E871-413D-A5A7-CD6F5EE1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9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5651092"/>
            <a:ext cx="12192000" cy="1216154"/>
            <a:chOff x="0" y="0"/>
            <a:chExt cx="12163246" cy="12161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0" y="0"/>
              <a:ext cx="6081623" cy="121615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6081623" y="0"/>
              <a:ext cx="6081623" cy="12161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87B1-F98A-4214-9ABF-5791D0B86D76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DEA4-E871-413D-A5A7-CD6F5EE1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1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5641846"/>
            <a:ext cx="12192000" cy="1216154"/>
            <a:chOff x="0" y="0"/>
            <a:chExt cx="12163246" cy="12161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0" y="0"/>
              <a:ext cx="6081623" cy="121615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6081623" y="0"/>
              <a:ext cx="6081623" cy="12161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87B1-F98A-4214-9ABF-5791D0B86D76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DEA4-E871-413D-A5A7-CD6F5EE1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1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5748273"/>
            <a:ext cx="12192000" cy="1216154"/>
            <a:chOff x="0" y="0"/>
            <a:chExt cx="12163246" cy="12161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0" y="0"/>
              <a:ext cx="6081623" cy="12161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6081623" y="0"/>
              <a:ext cx="6081623" cy="1216154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87B1-F98A-4214-9ABF-5791D0B86D76}" type="datetimeFigureOut">
              <a:rPr lang="en-US" smtClean="0"/>
              <a:t>12/6/16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DEA4-E871-413D-A5A7-CD6F5EE1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7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641846"/>
            <a:ext cx="12192000" cy="1216154"/>
            <a:chOff x="0" y="0"/>
            <a:chExt cx="12163246" cy="1216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0" y="0"/>
              <a:ext cx="6081623" cy="12161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6081623" y="0"/>
              <a:ext cx="6081623" cy="12161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87B1-F98A-4214-9ABF-5791D0B86D76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DEA4-E871-413D-A5A7-CD6F5EE1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7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641846"/>
            <a:ext cx="12192000" cy="1216154"/>
            <a:chOff x="0" y="0"/>
            <a:chExt cx="12163246" cy="1216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0" y="0"/>
              <a:ext cx="6081623" cy="12161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6081623" y="0"/>
              <a:ext cx="6081623" cy="12161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87B1-F98A-4214-9ABF-5791D0B86D76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DEA4-E871-413D-A5A7-CD6F5EE1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1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5641846"/>
            <a:ext cx="12192000" cy="1216154"/>
            <a:chOff x="0" y="0"/>
            <a:chExt cx="12163246" cy="12161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0" y="0"/>
              <a:ext cx="6081623" cy="121615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432"/>
            <a:stretch/>
          </p:blipFill>
          <p:spPr>
            <a:xfrm>
              <a:off x="6081623" y="0"/>
              <a:ext cx="6081623" cy="121615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60663"/>
            <a:ext cx="10515600" cy="73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48A87B1-F98A-4214-9ABF-5791D0B86D76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5FDEA4-E871-413D-A5A7-CD6F5EE144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63526" y="184234"/>
            <a:ext cx="11202659" cy="713095"/>
            <a:chOff x="563526" y="184234"/>
            <a:chExt cx="11202659" cy="71309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26" y="184234"/>
              <a:ext cx="1509823" cy="6807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631" y="341088"/>
              <a:ext cx="2009554" cy="4401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241" y="275716"/>
              <a:ext cx="1136886" cy="621613"/>
            </a:xfrm>
            <a:prstGeom prst="rect">
              <a:avLst/>
            </a:prstGeom>
          </p:spPr>
        </p:pic>
        <p:pic>
          <p:nvPicPr>
            <p:cNvPr id="11" name="Picture 10" descr="IGESLOGO"/>
            <p:cNvPicPr/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776" y="275717"/>
              <a:ext cx="1031364" cy="5892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220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GCF investment strategy and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Session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656430" y="1099701"/>
            <a:ext cx="8927512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Investment Framework: 4. Needs of the recipient </a:t>
            </a:r>
            <a:endParaRPr lang="en-US" sz="3600" dirty="0"/>
          </a:p>
        </p:txBody>
      </p:sp>
      <p:graphicFrame>
        <p:nvGraphicFramePr>
          <p:cNvPr id="3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15665"/>
              </p:ext>
            </p:extLst>
          </p:nvPr>
        </p:nvGraphicFramePr>
        <p:xfrm>
          <a:off x="794973" y="1901806"/>
          <a:ext cx="10898796" cy="3596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6681"/>
                <a:gridCol w="64621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Definition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Coverage area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Vulnerability and financing needs of the beneficiary country and population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Vulnerability</a:t>
                      </a:r>
                      <a:r>
                        <a:rPr lang="en-US" sz="2800" baseline="0" dirty="0" smtClean="0"/>
                        <a:t> of the country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Vulnerable groups and gender aspects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Economic and social development level of the country and affected population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Absence of alternative financing 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Need for strengthening institutions and implementation capacity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6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586092" y="1082116"/>
            <a:ext cx="89275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Investment Framework: 5. Country ownership</a:t>
            </a:r>
            <a:endParaRPr lang="en-US" sz="3600" dirty="0"/>
          </a:p>
        </p:txBody>
      </p:sp>
      <p:graphicFrame>
        <p:nvGraphicFramePr>
          <p:cNvPr id="3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42407"/>
              </p:ext>
            </p:extLst>
          </p:nvPr>
        </p:nvGraphicFramePr>
        <p:xfrm>
          <a:off x="723542" y="2042483"/>
          <a:ext cx="11110903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889"/>
                <a:gridCol w="70690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Definition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Coverage area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Beneficiary country ownership</a:t>
                      </a:r>
                      <a:r>
                        <a:rPr lang="en-US" sz="2800" baseline="0" dirty="0" smtClean="0"/>
                        <a:t> of and capacity to implement a project / programme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Existence of</a:t>
                      </a:r>
                      <a:r>
                        <a:rPr lang="en-US" sz="2800" baseline="0" dirty="0" smtClean="0"/>
                        <a:t> a national climate strategy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Coherence with existing policies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Capacity of implementing entities, intermediaries or executing entities to deliver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Engagement with civil society organizations and other relevant stakeholders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61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550922" y="1082116"/>
            <a:ext cx="1023077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Investment Framework: 6. Efficiency &amp; effectiveness</a:t>
            </a:r>
            <a:endParaRPr lang="en-US" sz="3600" dirty="0"/>
          </a:p>
        </p:txBody>
      </p:sp>
      <p:graphicFrame>
        <p:nvGraphicFramePr>
          <p:cNvPr id="3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2710"/>
              </p:ext>
            </p:extLst>
          </p:nvPr>
        </p:nvGraphicFramePr>
        <p:xfrm>
          <a:off x="460865" y="2060068"/>
          <a:ext cx="11320827" cy="3169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08481"/>
                <a:gridCol w="6712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Definition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Coverage area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Economic and, if appropriate, financial soundness of a project / programme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Cost-effectiveness and efficiency regarding financial and non-financial aspects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Amount of co-financing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Financial viability of the project / programme and other financial indicators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Industry best practices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80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60" y="1153160"/>
            <a:ext cx="438912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561907" y="10827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Allocation Framework</a:t>
            </a:r>
            <a:endParaRPr lang="en-US" dirty="0"/>
          </a:p>
        </p:txBody>
      </p:sp>
      <p:pic>
        <p:nvPicPr>
          <p:cNvPr id="3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1" y="1800410"/>
            <a:ext cx="8636860" cy="2686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36" y="4231760"/>
            <a:ext cx="135357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No country cap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At least 50% to adaptation, of which at least half to vulnerable countries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Geographic balance across broad range of countries to be achieved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Maximize fund-wide engagement with the private sector, including through significant allocation to the Private Sector Facility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Support for readiness and preparatory activities</a:t>
            </a:r>
          </a:p>
          <a:p>
            <a:pPr marL="285750" indent="-285750">
              <a:buFont typeface="Arial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9710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221126" y="1146508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Eight result areas 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251520" y="1807534"/>
            <a:ext cx="11742006" cy="4933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smtClean="0"/>
              <a:t>MITIGATION</a:t>
            </a:r>
            <a:r>
              <a:rPr lang="en-US" smtClean="0"/>
              <a:t> - Reduced emissions from: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smtClean="0"/>
              <a:t>Energy access and power generation  </a:t>
            </a:r>
            <a:r>
              <a:rPr lang="en-US" smtClean="0"/>
              <a:t>(e.g. on-grid, micro-grid or off-grid solar, wind, geothermal, etc.)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smtClean="0"/>
              <a:t>Low emission transport </a:t>
            </a:r>
            <a:r>
              <a:rPr lang="en-US" smtClean="0"/>
              <a:t> (e.g. high speed rail, rapid bus system, etc.)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smtClean="0"/>
              <a:t>Buildings, cities and industries and appliances</a:t>
            </a:r>
            <a:r>
              <a:rPr lang="en-US" smtClean="0"/>
              <a:t>  (e.g. new and retrofitted energy-efficient buildings, energy-efficient equipment for companies and supply chain management, etc.)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smtClean="0"/>
              <a:t>Forestry and land use</a:t>
            </a:r>
            <a:r>
              <a:rPr lang="en-US" smtClean="0"/>
              <a:t> (e.g. forest conservation and management, agroforestry, agricultural irrigation, water treatment and management,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6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221126" y="1018917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Eight result areas 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230254" y="1761231"/>
            <a:ext cx="11742006" cy="52565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smtClean="0"/>
              <a:t>ADAPTATION</a:t>
            </a:r>
            <a:r>
              <a:rPr lang="en-US" sz="2600" smtClean="0"/>
              <a:t> - Increased resilience of: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b="1" smtClean="0"/>
              <a:t>Most vulnerable people and communities</a:t>
            </a:r>
            <a:r>
              <a:rPr lang="en-US" sz="2600" smtClean="0"/>
              <a:t> (e.g. mitigation of operational risk associated with climate change – diversification of supply sources and supply chain management, relocation of manufacturing facilities and warehouses, etc.)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b="1" smtClean="0"/>
              <a:t>Health and well-being, and food and water security</a:t>
            </a:r>
            <a:r>
              <a:rPr lang="en-US" sz="2600" smtClean="0"/>
              <a:t> (e.g. climate-resilient crops, efficient irrigation systems, etc.)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b="1" smtClean="0"/>
              <a:t>Infrastructure and built environment</a:t>
            </a:r>
            <a:r>
              <a:rPr lang="en-US" sz="2600" smtClean="0"/>
              <a:t>  (e.g. sea walls, resilient road networks, etc.)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b="1" smtClean="0"/>
              <a:t>Ecosystem and ecosystem services</a:t>
            </a:r>
            <a:r>
              <a:rPr lang="en-US" sz="2600" smtClean="0"/>
              <a:t> (e.g. ecosystem conservation and management, ecotourism, etc.)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1115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10827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Investment policy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2042" y="1860848"/>
            <a:ext cx="11792748" cy="49971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Focus on projects that demonstrate the </a:t>
            </a:r>
            <a:r>
              <a:rPr lang="en-GB" smtClean="0">
                <a:solidFill>
                  <a:srgbClr val="00B0F0"/>
                </a:solidFill>
              </a:rPr>
              <a:t>maximum potential </a:t>
            </a:r>
            <a:r>
              <a:rPr lang="en-GB" smtClean="0"/>
              <a:t>for a mitigation / adaptation </a:t>
            </a:r>
            <a:r>
              <a:rPr lang="en-GB" smtClean="0">
                <a:solidFill>
                  <a:srgbClr val="00B0F0"/>
                </a:solidFill>
              </a:rPr>
              <a:t>paradigm shift</a:t>
            </a:r>
            <a:r>
              <a:rPr lang="en-GB" smtClean="0"/>
              <a:t>.</a:t>
            </a:r>
          </a:p>
          <a:p>
            <a:r>
              <a:rPr lang="en-GB" smtClean="0"/>
              <a:t>GCF to provide </a:t>
            </a:r>
            <a:r>
              <a:rPr lang="en-GB" smtClean="0">
                <a:solidFill>
                  <a:srgbClr val="00B0F0"/>
                </a:solidFill>
              </a:rPr>
              <a:t>minimum concessional funding </a:t>
            </a:r>
            <a:r>
              <a:rPr lang="en-GB" smtClean="0"/>
              <a:t>necessary to make a project viable.</a:t>
            </a:r>
          </a:p>
          <a:p>
            <a:r>
              <a:rPr lang="en-GB" smtClean="0"/>
              <a:t>Intermediaries </a:t>
            </a:r>
            <a:r>
              <a:rPr lang="en-GB" smtClean="0">
                <a:solidFill>
                  <a:srgbClr val="00B0F0"/>
                </a:solidFill>
              </a:rPr>
              <a:t>allowed to blend </a:t>
            </a:r>
            <a:r>
              <a:rPr lang="en-GB" smtClean="0"/>
              <a:t>GCF finance.</a:t>
            </a:r>
          </a:p>
          <a:p>
            <a:r>
              <a:rPr lang="en-GB" smtClean="0">
                <a:solidFill>
                  <a:srgbClr val="00B0F0"/>
                </a:solidFill>
              </a:rPr>
              <a:t>No “crowding out” </a:t>
            </a:r>
            <a:r>
              <a:rPr lang="en-GB" smtClean="0"/>
              <a:t>of other financing.</a:t>
            </a:r>
          </a:p>
          <a:p>
            <a:r>
              <a:rPr lang="en-GB" smtClean="0"/>
              <a:t>In case revenue-generating activities are included in a proposal, these have to be </a:t>
            </a:r>
            <a:r>
              <a:rPr lang="en-GB" smtClean="0">
                <a:solidFill>
                  <a:srgbClr val="00B0F0"/>
                </a:solidFill>
              </a:rPr>
              <a:t>intrinsically sound </a:t>
            </a:r>
            <a:r>
              <a:rPr lang="en-GB" smtClean="0"/>
              <a:t>from a financial point of 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6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14111" y="1082712"/>
            <a:ext cx="1099435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Investment Framework:  Key criteria for investment</a:t>
            </a:r>
            <a:endParaRPr lang="en-US" sz="40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1977367" y="1911992"/>
            <a:ext cx="8568952" cy="4680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smtClean="0"/>
              <a:t>Impact potential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smtClean="0"/>
              <a:t>Paradigm shift potential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smtClean="0"/>
              <a:t>Sustainable development potential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smtClean="0"/>
              <a:t>Responsive to recipients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smtClean="0"/>
              <a:t>Promote country ownership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smtClean="0"/>
              <a:t>Efficiency and effectiveness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618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945758" y="1252833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Investment Framework: 1. Impact potential</a:t>
            </a:r>
            <a:endParaRPr lang="en-US" sz="3600" dirty="0"/>
          </a:p>
        </p:txBody>
      </p:sp>
      <p:graphicFrame>
        <p:nvGraphicFramePr>
          <p:cNvPr id="3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04721"/>
              </p:ext>
            </p:extLst>
          </p:nvPr>
        </p:nvGraphicFramePr>
        <p:xfrm>
          <a:off x="923791" y="2395833"/>
          <a:ext cx="9496115" cy="25802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41344"/>
                <a:gridCol w="4954771"/>
              </a:tblGrid>
              <a:tr h="5864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Definition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Coverage area</a:t>
                      </a:r>
                      <a:endParaRPr lang="en-US" sz="2800" dirty="0"/>
                    </a:p>
                  </a:txBody>
                  <a:tcPr/>
                </a:tc>
              </a:tr>
              <a:tr h="199379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of the project / programme to contribute to the GCF’s objectives and result areas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Mitigation impact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Adaptation impact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35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257846" y="1134870"/>
            <a:ext cx="1093415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Investment Framework: 2. Paradigm shift potential</a:t>
            </a:r>
            <a:endParaRPr lang="en-US" sz="3600" dirty="0"/>
          </a:p>
        </p:txBody>
      </p:sp>
      <p:graphicFrame>
        <p:nvGraphicFramePr>
          <p:cNvPr id="3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12480"/>
              </p:ext>
            </p:extLst>
          </p:nvPr>
        </p:nvGraphicFramePr>
        <p:xfrm>
          <a:off x="548788" y="1866637"/>
          <a:ext cx="11180150" cy="3840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51215"/>
                <a:gridCol w="66289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Definition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Coverage area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Degree</a:t>
                      </a:r>
                      <a:r>
                        <a:rPr lang="en-US" sz="2400" baseline="0" dirty="0" smtClean="0"/>
                        <a:t> to which the proposed activity can catalyze impact beyond a one-off project / programme investment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Potential for scaling up and replication in the context of the 2 degrees goal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Potential for knowledge and learning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Contribution to the creation of an enabling environment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Contribution to the regulatory framework and policies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Consistency with a country’s climate</a:t>
                      </a:r>
                      <a:r>
                        <a:rPr lang="en-US" sz="2400" baseline="0" dirty="0" smtClean="0"/>
                        <a:t> change strategies and plans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34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44354" y="1011778"/>
            <a:ext cx="8927512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Investment Framework:</a:t>
            </a:r>
            <a:br>
              <a:rPr lang="en-US" sz="3600" smtClean="0"/>
            </a:br>
            <a:r>
              <a:rPr lang="en-US" sz="3600" smtClean="0"/>
              <a:t> 3. Sustainable development potential</a:t>
            </a:r>
            <a:endParaRPr lang="en-US" sz="3600" dirty="0"/>
          </a:p>
        </p:txBody>
      </p:sp>
      <p:graphicFrame>
        <p:nvGraphicFramePr>
          <p:cNvPr id="3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03601"/>
              </p:ext>
            </p:extLst>
          </p:nvPr>
        </p:nvGraphicFramePr>
        <p:xfrm>
          <a:off x="791307" y="2587606"/>
          <a:ext cx="10937631" cy="2316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54416"/>
                <a:gridCol w="63832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Definition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Coverage area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Wider benefits</a:t>
                      </a:r>
                      <a:r>
                        <a:rPr lang="en-US" sz="2800" baseline="0" dirty="0" smtClean="0"/>
                        <a:t> and priorities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Environmental co-benefits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Social co-benefits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Economic co-benefits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Gender-sensitive development impact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09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1" id="{10A691E3-3D03-4126-9653-AB6CC5CBE93D}" vid="{18B77946-3B61-445A-82CF-424D5169BC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26CF35A1A147A54FA1206B116F11" ma:contentTypeVersion="1" ma:contentTypeDescription="Create a new document." ma:contentTypeScope="" ma:versionID="f6593c89a6cbdd6fe0a8e3b9ea5140bb">
  <xsd:schema xmlns:xsd="http://www.w3.org/2001/XMLSchema" xmlns:xs="http://www.w3.org/2001/XMLSchema" xmlns:p="http://schemas.microsoft.com/office/2006/metadata/properties" xmlns:ns1="http://schemas.microsoft.com/sharepoint/v3" xmlns:ns2="132a04a8-ae1b-49be-a3d0-da1d8cf238dd" targetNamespace="http://schemas.microsoft.com/office/2006/metadata/properties" ma:root="true" ma:fieldsID="29919e78eaccd85e12c6788a965ed67f" ns1:_="" ns2:_="">
    <xsd:import namespace="http://schemas.microsoft.com/sharepoint/v3"/>
    <xsd:import namespace="132a04a8-ae1b-49be-a3d0-da1d8cf238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a04a8-ae1b-49be-a3d0-da1d8cf238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2a04a8-ae1b-49be-a3d0-da1d8cf238dd">YJC2JHSXTXV2-2047073465-7</_dlc_DocId>
    <_dlc_DocIdUrl xmlns="132a04a8-ae1b-49be-a3d0-da1d8cf238dd">
      <Url>http://www.rrcap.ait.ac.th/cc/cf/01pprepm/_layouts/15/DocIdRedir.aspx?ID=YJC2JHSXTXV2-2047073465-7</Url>
      <Description>YJC2JHSXTXV2-2047073465-7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ACC8072-152B-4745-ABEB-E515BC158515}"/>
</file>

<file path=customXml/itemProps2.xml><?xml version="1.0" encoding="utf-8"?>
<ds:datastoreItem xmlns:ds="http://schemas.openxmlformats.org/officeDocument/2006/customXml" ds:itemID="{1378D777-BB14-46AE-8467-FBDDF3747C2E}"/>
</file>

<file path=customXml/itemProps3.xml><?xml version="1.0" encoding="utf-8"?>
<ds:datastoreItem xmlns:ds="http://schemas.openxmlformats.org/officeDocument/2006/customXml" ds:itemID="{CE8AE834-E497-4749-9F66-67C7A6670F5E}"/>
</file>

<file path=customXml/itemProps4.xml><?xml version="1.0" encoding="utf-8"?>
<ds:datastoreItem xmlns:ds="http://schemas.openxmlformats.org/officeDocument/2006/customXml" ds:itemID="{9954DC01-F73B-4897-BC72-DC2AFFEAECF4}"/>
</file>

<file path=docProps/app.xml><?xml version="1.0" encoding="utf-8"?>
<Properties xmlns="http://schemas.openxmlformats.org/officeDocument/2006/extended-properties" xmlns:vt="http://schemas.openxmlformats.org/officeDocument/2006/docPropsVTypes">
  <Template>CCM Template-1</Template>
  <TotalTime>62</TotalTime>
  <Words>621</Words>
  <Application>Microsoft Macintosh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Tahoma</vt:lpstr>
      <vt:lpstr>Arial</vt:lpstr>
      <vt:lpstr>Office Theme</vt:lpstr>
      <vt:lpstr>GCF investment strategy and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 Mendes</dc:creator>
  <cp:lastModifiedBy>Juerg Klarer</cp:lastModifiedBy>
  <cp:revision>7</cp:revision>
  <dcterms:created xsi:type="dcterms:W3CDTF">2016-12-06T11:45:33Z</dcterms:created>
  <dcterms:modified xsi:type="dcterms:W3CDTF">2016-12-06T21:29:13Z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fcdec10c-7463-483f-966d-418c8a49a9f5</vt:lpwstr>
  </property>
  <property fmtid="{D5CDD505-2E9C-101B-9397-08002B2CF9AE}" pid="3" name="ContentTypeId">
    <vt:lpwstr>0x010100EFC126CF35A1A147A54FA1206B116F11</vt:lpwstr>
  </property>
</Properties>
</file>